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embeddedFontLst>
    <p:embeddedFont>
      <p:font typeface="Arial Narrow"/>
      <p:regular r:id="rId12"/>
      <p:bold r:id="rId13"/>
      <p:italic r:id="rId14"/>
      <p:boldItalic r:id="rId15"/>
    </p:embeddedFont>
    <p:embeddedFont>
      <p:font typeface="Helvetica Neue"/>
      <p:regular r:id="rId16"/>
      <p:bold r:id="rId17"/>
      <p:italic r:id="rId18"/>
      <p:boldItalic r:id="rId19"/>
    </p:embeddedFont>
    <p:embeddedFont>
      <p:font typeface="Helvetica Neue Light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Light-regular.fntdata"/><Relationship Id="rId11" Type="http://schemas.openxmlformats.org/officeDocument/2006/relationships/slide" Target="slides/slide7.xml"/><Relationship Id="rId22" Type="http://schemas.openxmlformats.org/officeDocument/2006/relationships/font" Target="fonts/HelveticaNeueLight-italic.fntdata"/><Relationship Id="rId10" Type="http://schemas.openxmlformats.org/officeDocument/2006/relationships/slide" Target="slides/slide6.xml"/><Relationship Id="rId21" Type="http://schemas.openxmlformats.org/officeDocument/2006/relationships/font" Target="fonts/HelveticaNeueLight-bold.fntdata"/><Relationship Id="rId13" Type="http://schemas.openxmlformats.org/officeDocument/2006/relationships/font" Target="fonts/ArialNarrow-bold.fntdata"/><Relationship Id="rId12" Type="http://schemas.openxmlformats.org/officeDocument/2006/relationships/font" Target="fonts/ArialNarrow-regular.fntdata"/><Relationship Id="rId23" Type="http://schemas.openxmlformats.org/officeDocument/2006/relationships/font" Target="fonts/HelveticaNeueLight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ArialNarrow-boldItalic.fntdata"/><Relationship Id="rId14" Type="http://schemas.openxmlformats.org/officeDocument/2006/relationships/font" Target="fonts/ArialNarrow-italic.fntdata"/><Relationship Id="rId17" Type="http://schemas.openxmlformats.org/officeDocument/2006/relationships/font" Target="fonts/HelveticaNeue-bold.fntdata"/><Relationship Id="rId16" Type="http://schemas.openxmlformats.org/officeDocument/2006/relationships/font" Target="fonts/HelveticaNeue-regular.fntdata"/><Relationship Id="rId5" Type="http://schemas.openxmlformats.org/officeDocument/2006/relationships/slide" Target="slides/slide1.xml"/><Relationship Id="rId19" Type="http://schemas.openxmlformats.org/officeDocument/2006/relationships/font" Target="fonts/HelveticaNeue-boldItalic.fntdata"/><Relationship Id="rId6" Type="http://schemas.openxmlformats.org/officeDocument/2006/relationships/slide" Target="slides/slide2.xml"/><Relationship Id="rId18" Type="http://schemas.openxmlformats.org/officeDocument/2006/relationships/font" Target="fonts/HelveticaNeue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def: </a:t>
            </a:r>
            <a:r>
              <a:rPr b="1" lang="en-US"/>
              <a:t>market maker</a:t>
            </a:r>
            <a:r>
              <a:rPr b="1" lang="en-US"/>
              <a:t> 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company or an individual that quotes both a buy and a sell price in a financial instrument or commodity held in inventory, hoping to make a profit on the </a:t>
            </a:r>
            <a:r>
              <a:rPr i="1" lang="en-US" sz="105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bid-offer spread</a:t>
            </a:r>
            <a:r>
              <a:rPr lang="en-US" sz="105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-- on a regular and continuous basis at a publicly quoted price.</a:t>
            </a:r>
            <a:endParaRPr b="1"/>
          </a:p>
        </p:txBody>
      </p:sp>
      <p:sp>
        <p:nvSpPr>
          <p:cNvPr id="77" name="Shape 7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 rot="5400000">
            <a:off x="3652653" y="-1772983"/>
            <a:ext cx="4886694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 rot="5400000">
            <a:off x="7285037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 rot="5400000">
            <a:off x="1697037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609600" y="1270070"/>
            <a:ext cx="10972800" cy="48866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2" type="sldNum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0" name="Shape 50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609600" y="1270070"/>
            <a:ext cx="10972800" cy="48866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2" name="Shape 12"/>
          <p:cNvGrpSpPr/>
          <p:nvPr/>
        </p:nvGrpSpPr>
        <p:grpSpPr>
          <a:xfrm>
            <a:off x="0" y="6156765"/>
            <a:ext cx="12192001" cy="872193"/>
            <a:chOff x="0" y="-120393"/>
            <a:chExt cx="9144000" cy="872193"/>
          </a:xfrm>
        </p:grpSpPr>
        <p:pic>
          <p:nvPicPr>
            <p:cNvPr descr="data.jpg" id="13" name="Shape 13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Shape 14"/>
            <p:cNvSpPr txBox="1"/>
            <p:nvPr/>
          </p:nvSpPr>
          <p:spPr>
            <a:xfrm>
              <a:off x="158760" y="-17641"/>
              <a:ext cx="2416643" cy="769441"/>
            </a:xfrm>
            <a:prstGeom prst="rect">
              <a:avLst/>
            </a:prstGeom>
            <a:solidFill>
              <a:schemeClr val="dk1">
                <a:alpha val="61960"/>
              </a:schemeClr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800" u="none" cap="none" strike="noStrike">
                  <a:solidFill>
                    <a:schemeClr val="lt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Data</a:t>
              </a:r>
              <a:r>
                <a:rPr b="0" i="0" lang="en-US" sz="2800" u="none" cap="none" strike="noStrike">
                  <a:solidFill>
                    <a:schemeClr val="lt1"/>
                  </a:solidFill>
                  <a:latin typeface="Arial Narrow"/>
                  <a:ea typeface="Arial Narrow"/>
                  <a:cs typeface="Arial Narrow"/>
                  <a:sym typeface="Arial Narrow"/>
                </a:rPr>
                <a:t> </a:t>
              </a:r>
              <a:r>
                <a:rPr b="0" baseline="30000" i="0" lang="en-US" sz="4400" u="none" cap="none" strike="noStrike">
                  <a:solidFill>
                    <a:schemeClr val="lt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X</a:t>
              </a:r>
              <a:endParaRPr sz="10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3.jpg"/><Relationship Id="rId6" Type="http://schemas.openxmlformats.org/officeDocument/2006/relationships/image" Target="../media/image16.png"/><Relationship Id="rId7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/>
        </p:nvSpPr>
        <p:spPr>
          <a:xfrm>
            <a:off x="394150" y="262075"/>
            <a:ext cx="2290200" cy="1117500"/>
          </a:xfrm>
          <a:prstGeom prst="rect">
            <a:avLst/>
          </a:prstGeom>
          <a:solidFill>
            <a:srgbClr val="51BEE8"/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Data</a:t>
            </a:r>
            <a:r>
              <a:rPr lang="en-US" sz="5400">
                <a:solidFill>
                  <a:srgbClr val="FFFFF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r>
              <a:rPr b="1" baseline="30000" lang="en-US" sz="8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</a:t>
            </a:r>
            <a:endParaRPr b="1" sz="54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Shape 67"/>
          <p:cNvSpPr txBox="1"/>
          <p:nvPr/>
        </p:nvSpPr>
        <p:spPr>
          <a:xfrm>
            <a:off x="484500" y="4828650"/>
            <a:ext cx="11223000" cy="995100"/>
          </a:xfrm>
          <a:prstGeom prst="rect">
            <a:avLst/>
          </a:prstGeom>
          <a:solidFill>
            <a:srgbClr val="7F7F7F">
              <a:alpha val="49620"/>
            </a:srgbClr>
          </a:solidFill>
          <a:ln cap="flat" cmpd="sng" w="28575">
            <a:solidFill>
              <a:srgbClr val="51BE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Elias Castro Hernandez, Ling Zhou, Manana Hakobyan, Ran Jiang, Raghav Mathur</a:t>
            </a:r>
            <a:endParaRPr sz="23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24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8" name="Shape 68"/>
          <p:cNvSpPr txBox="1"/>
          <p:nvPr>
            <p:ph type="ctrTitle"/>
          </p:nvPr>
        </p:nvSpPr>
        <p:spPr>
          <a:xfrm>
            <a:off x="2684233" y="2065261"/>
            <a:ext cx="7772400" cy="14700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b="1" lang="en-US" sz="4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RiskEx</a:t>
            </a:r>
            <a:br>
              <a:rPr b="0" i="0" lang="en-U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Real-Time Derivatives Trading and Analytics Bot</a:t>
            </a:r>
            <a:endParaRPr i="0" sz="2800" u="none" cap="none" strike="noStrik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394150" y="262075"/>
            <a:ext cx="2290200" cy="1117500"/>
          </a:xfrm>
          <a:prstGeom prst="rect">
            <a:avLst/>
          </a:prstGeom>
          <a:solidFill>
            <a:srgbClr val="51BEE8"/>
          </a:solidFill>
          <a:ln cap="flat" cmpd="sng" w="1905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Data</a:t>
            </a:r>
            <a:r>
              <a:rPr lang="en-US" sz="5400">
                <a:solidFill>
                  <a:srgbClr val="FFFFFF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r>
              <a:rPr b="1" baseline="30000" lang="en-US" sz="8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</a:t>
            </a:r>
            <a:endParaRPr b="1" sz="54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1506" y="148475"/>
            <a:ext cx="1406344" cy="1284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/>
        </p:nvSpPr>
        <p:spPr>
          <a:xfrm>
            <a:off x="484500" y="4828650"/>
            <a:ext cx="11223000" cy="995100"/>
          </a:xfrm>
          <a:prstGeom prst="rect">
            <a:avLst/>
          </a:prstGeom>
          <a:solidFill>
            <a:srgbClr val="000000">
              <a:alpha val="2038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Elias Castro Hernandez, Ling Zhou, Manana Hakobyan, Ran Jiang, Raghav Mathur</a:t>
            </a:r>
            <a:endParaRPr sz="23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24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2" name="Shape 72"/>
          <p:cNvSpPr txBox="1"/>
          <p:nvPr>
            <p:ph type="ctrTitle"/>
          </p:nvPr>
        </p:nvSpPr>
        <p:spPr>
          <a:xfrm>
            <a:off x="2684233" y="2065261"/>
            <a:ext cx="7772400" cy="1470000"/>
          </a:xfrm>
          <a:prstGeom prst="rect">
            <a:avLst/>
          </a:prstGeom>
          <a:solidFill>
            <a:srgbClr val="7F7F7F">
              <a:alpha val="3346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b="1" lang="en-US" sz="4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RiskEx</a:t>
            </a:r>
            <a:br>
              <a:rPr b="0" i="0" lang="en-U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Real-Time Derivatives Trading and Analytics Bot</a:t>
            </a:r>
            <a:endParaRPr i="0" sz="2800" u="none" cap="none" strike="noStrik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73" name="Shape 73"/>
          <p:cNvPicPr preferRelativeResize="0"/>
          <p:nvPr/>
        </p:nvPicPr>
        <p:blipFill rotWithShape="1">
          <a:blip r:embed="rId4">
            <a:alphaModFix amt="85000"/>
          </a:blip>
          <a:srcRect b="16915" l="0" r="34417" t="0"/>
          <a:stretch/>
        </p:blipFill>
        <p:spPr>
          <a:xfrm>
            <a:off x="-76200" y="6137675"/>
            <a:ext cx="8306450" cy="772225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A="0" stPos="0" sy="-100000" ky="0"/>
          </a:effectLst>
        </p:spPr>
      </p:pic>
      <p:pic>
        <p:nvPicPr>
          <p:cNvPr id="74" name="Shape 74"/>
          <p:cNvPicPr preferRelativeResize="0"/>
          <p:nvPr/>
        </p:nvPicPr>
        <p:blipFill rotWithShape="1">
          <a:blip r:embed="rId5">
            <a:alphaModFix amt="45000"/>
          </a:blip>
          <a:srcRect b="8809" l="0" r="0" t="0"/>
          <a:stretch/>
        </p:blipFill>
        <p:spPr>
          <a:xfrm>
            <a:off x="2684225" y="6137675"/>
            <a:ext cx="9509376" cy="64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0" y="274650"/>
            <a:ext cx="121920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Chat Interface</a:t>
            </a:r>
            <a:endParaRPr b="1" i="0" sz="2800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0" name="Shape 80"/>
          <p:cNvPicPr preferRelativeResize="0"/>
          <p:nvPr/>
        </p:nvPicPr>
        <p:blipFill rotWithShape="1">
          <a:blip r:embed="rId3">
            <a:alphaModFix/>
          </a:blip>
          <a:srcRect b="14423" l="17275" r="12642" t="14101"/>
          <a:stretch/>
        </p:blipFill>
        <p:spPr>
          <a:xfrm>
            <a:off x="621475" y="1275700"/>
            <a:ext cx="7142022" cy="4552200"/>
          </a:xfrm>
          <a:prstGeom prst="rect">
            <a:avLst/>
          </a:prstGeom>
          <a:noFill/>
          <a:ln cap="flat" cmpd="sng" w="9525">
            <a:solidFill>
              <a:srgbClr val="51BEE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7F7F7F">
                <a:alpha val="50000"/>
              </a:srgbClr>
            </a:outerShdw>
          </a:effectLst>
        </p:spPr>
      </p:pic>
      <p:sp>
        <p:nvSpPr>
          <p:cNvPr id="81" name="Shape 81"/>
          <p:cNvSpPr txBox="1"/>
          <p:nvPr>
            <p:ph idx="1" type="body"/>
          </p:nvPr>
        </p:nvSpPr>
        <p:spPr>
          <a:xfrm>
            <a:off x="7951725" y="1724350"/>
            <a:ext cx="4168800" cy="41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3429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-US">
                <a:latin typeface="Cambria"/>
                <a:ea typeface="Cambria"/>
                <a:cs typeface="Cambria"/>
                <a:sym typeface="Cambria"/>
              </a:rPr>
              <a:t>Chat-based platform</a:t>
            </a:r>
            <a:r>
              <a:rPr lang="en-US">
                <a:latin typeface="Cambria"/>
                <a:ea typeface="Cambria"/>
                <a:cs typeface="Cambria"/>
                <a:sym typeface="Cambria"/>
              </a:rPr>
              <a:t> between traders and brokers.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ambria"/>
              <a:ea typeface="Cambria"/>
              <a:cs typeface="Cambria"/>
              <a:sym typeface="Cambria"/>
            </a:endParaRPr>
          </a:p>
          <a:p>
            <a:pPr indent="-304800" lvl="0" marL="3429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>
                <a:latin typeface="Cambria"/>
                <a:ea typeface="Cambria"/>
                <a:cs typeface="Cambria"/>
                <a:sym typeface="Cambria"/>
              </a:rPr>
              <a:t>ChatBot </a:t>
            </a:r>
            <a:r>
              <a:rPr b="1" lang="en-US">
                <a:latin typeface="Cambria"/>
                <a:ea typeface="Cambria"/>
                <a:cs typeface="Cambria"/>
                <a:sym typeface="Cambria"/>
              </a:rPr>
              <a:t>supplements </a:t>
            </a:r>
            <a:r>
              <a:rPr lang="en-US">
                <a:latin typeface="Cambria"/>
                <a:ea typeface="Cambria"/>
                <a:cs typeface="Cambria"/>
                <a:sym typeface="Cambria"/>
              </a:rPr>
              <a:t>the human interaction, providing </a:t>
            </a:r>
            <a:r>
              <a:rPr b="1" lang="en-US">
                <a:latin typeface="Cambria"/>
                <a:ea typeface="Cambria"/>
                <a:cs typeface="Cambria"/>
                <a:sym typeface="Cambria"/>
              </a:rPr>
              <a:t>smart market making</a:t>
            </a:r>
            <a:r>
              <a:rPr lang="en-US">
                <a:latin typeface="Cambria"/>
                <a:ea typeface="Cambria"/>
                <a:cs typeface="Cambria"/>
                <a:sym typeface="Cambria"/>
              </a:rPr>
              <a:t>.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82" name="Shape 82"/>
          <p:cNvCxnSpPr/>
          <p:nvPr/>
        </p:nvCxnSpPr>
        <p:spPr>
          <a:xfrm>
            <a:off x="7834800" y="1275700"/>
            <a:ext cx="9900" cy="4552200"/>
          </a:xfrm>
          <a:prstGeom prst="straightConnector1">
            <a:avLst/>
          </a:prstGeom>
          <a:noFill/>
          <a:ln cap="flat" cmpd="sng" w="76200">
            <a:solidFill>
              <a:srgbClr val="51BE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3" name="Shape 83"/>
          <p:cNvPicPr preferRelativeResize="0"/>
          <p:nvPr/>
        </p:nvPicPr>
        <p:blipFill rotWithShape="1">
          <a:blip r:embed="rId4">
            <a:alphaModFix amt="48000"/>
          </a:blip>
          <a:srcRect b="0" l="0" r="11071" t="0"/>
          <a:stretch/>
        </p:blipFill>
        <p:spPr>
          <a:xfrm rot="10800000">
            <a:off x="3448326" y="6160550"/>
            <a:ext cx="8783099" cy="69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0" y="122625"/>
            <a:ext cx="121920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RiskEx - Widget Based Content Delivery (Key Features)</a:t>
            </a:r>
            <a:endParaRPr b="1" i="0" sz="2800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9" name="Shape 89"/>
          <p:cNvPicPr preferRelativeResize="0"/>
          <p:nvPr/>
        </p:nvPicPr>
        <p:blipFill rotWithShape="1">
          <a:blip r:embed="rId3">
            <a:alphaModFix/>
          </a:blip>
          <a:srcRect b="0" l="0" r="20280" t="0"/>
          <a:stretch/>
        </p:blipFill>
        <p:spPr>
          <a:xfrm>
            <a:off x="387450" y="985175"/>
            <a:ext cx="4519550" cy="4828349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7F7F7F">
                <a:alpha val="50000"/>
              </a:srgbClr>
            </a:outerShdw>
          </a:effectLst>
        </p:spPr>
      </p:pic>
      <p:sp>
        <p:nvSpPr>
          <p:cNvPr id="90" name="Shape 90"/>
          <p:cNvSpPr txBox="1"/>
          <p:nvPr>
            <p:ph idx="1" type="body"/>
          </p:nvPr>
        </p:nvSpPr>
        <p:spPr>
          <a:xfrm>
            <a:off x="5025300" y="970900"/>
            <a:ext cx="6848100" cy="28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NewsBot: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marR="0" rtl="0" algn="l">
              <a:spcBef>
                <a:spcPts val="400"/>
              </a:spcBef>
              <a:spcAft>
                <a:spcPts val="0"/>
              </a:spcAft>
              <a:buSzPts val="1400"/>
              <a:buFont typeface="Cambria"/>
              <a:buChar char="●"/>
            </a:pPr>
            <a:r>
              <a:rPr lang="en-US">
                <a:latin typeface="Cambria"/>
                <a:ea typeface="Cambria"/>
                <a:cs typeface="Cambria"/>
                <a:sym typeface="Cambria"/>
              </a:rPr>
              <a:t>User can construct a “News Search” through Keywords, Themes, Asset Tickers, Regions, etc. -- moreover user can “Whitelist” results.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17500" lvl="0" marL="457200" marR="0" rtl="0" algn="l">
              <a:spcBef>
                <a:spcPts val="1000"/>
              </a:spcBef>
              <a:spcAft>
                <a:spcPts val="0"/>
              </a:spcAft>
              <a:buSzPts val="1400"/>
              <a:buFont typeface="Cambria"/>
              <a:buChar char="●"/>
            </a:pPr>
            <a:r>
              <a:rPr lang="en-US">
                <a:latin typeface="Cambria"/>
                <a:ea typeface="Cambria"/>
                <a:cs typeface="Cambria"/>
                <a:sym typeface="Cambria"/>
              </a:rPr>
              <a:t>Newsbot </a:t>
            </a:r>
            <a:r>
              <a:rPr lang="en-US">
                <a:latin typeface="Cambria"/>
                <a:ea typeface="Cambria"/>
                <a:cs typeface="Cambria"/>
                <a:sym typeface="Cambria"/>
              </a:rPr>
              <a:t>delivers this content in real time -- within the chat application itself. 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17500" lvl="0" marL="457200" marR="0" rtl="0" algn="l">
              <a:spcBef>
                <a:spcPts val="1000"/>
              </a:spcBef>
              <a:spcAft>
                <a:spcPts val="1000"/>
              </a:spcAft>
              <a:buSzPts val="1400"/>
              <a:buFont typeface="Cambria"/>
              <a:buChar char="●"/>
            </a:pPr>
            <a:r>
              <a:rPr lang="en-US">
                <a:latin typeface="Cambria"/>
                <a:ea typeface="Cambria"/>
                <a:cs typeface="Cambria"/>
                <a:sym typeface="Cambria"/>
              </a:rPr>
              <a:t>Newsbot’s goal is to spur real-time interactions by automating content delivery.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91" name="Shape 91"/>
          <p:cNvCxnSpPr/>
          <p:nvPr/>
        </p:nvCxnSpPr>
        <p:spPr>
          <a:xfrm flipH="1">
            <a:off x="4969025" y="1005050"/>
            <a:ext cx="9600" cy="4818300"/>
          </a:xfrm>
          <a:prstGeom prst="straightConnector1">
            <a:avLst/>
          </a:prstGeom>
          <a:noFill/>
          <a:ln cap="flat" cmpd="sng" w="76200">
            <a:solidFill>
              <a:srgbClr val="51BE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Shape 92"/>
          <p:cNvSpPr txBox="1"/>
          <p:nvPr/>
        </p:nvSpPr>
        <p:spPr>
          <a:xfrm>
            <a:off x="5025300" y="4147600"/>
            <a:ext cx="6848100" cy="16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DataBot:</a:t>
            </a:r>
            <a:endParaRPr b="1"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ria"/>
              <a:buChar char="●"/>
            </a:pPr>
            <a:r>
              <a:rPr lang="en-US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Scrapes, cleans, and summarizes derivative trade-data into human readable updates.</a:t>
            </a:r>
            <a:endParaRPr sz="20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17500" lvl="0" marL="4572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Cambria"/>
              <a:buChar char="●"/>
            </a:pPr>
            <a:r>
              <a:rPr lang="en-US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Delivers content via chat, and can interact with existing product (TradeBot) to provide on-the-spot price quotes. </a:t>
            </a: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>
            <a:off x="3133400" y="6147100"/>
            <a:ext cx="9058599" cy="71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/>
        </p:nvSpPr>
        <p:spPr>
          <a:xfrm>
            <a:off x="3956500" y="2591450"/>
            <a:ext cx="1143000" cy="1083848"/>
          </a:xfrm>
          <a:custGeom>
            <a:pathLst>
              <a:path extrusionOk="0" h="44931" w="45720">
                <a:moveTo>
                  <a:pt x="394" y="10247"/>
                </a:moveTo>
                <a:lnTo>
                  <a:pt x="0" y="44931"/>
                </a:lnTo>
                <a:lnTo>
                  <a:pt x="45325" y="38625"/>
                </a:lnTo>
                <a:lnTo>
                  <a:pt x="45720" y="0"/>
                </a:lnTo>
                <a:close/>
              </a:path>
            </a:pathLst>
          </a:custGeom>
          <a:solidFill>
            <a:srgbClr val="7F7F7F">
              <a:alpha val="16540"/>
            </a:srgbClr>
          </a:solidFill>
          <a:ln cap="flat" cmpd="sng" w="9525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9" name="Shape 99"/>
          <p:cNvSpPr txBox="1"/>
          <p:nvPr>
            <p:ph type="title"/>
          </p:nvPr>
        </p:nvSpPr>
        <p:spPr>
          <a:xfrm>
            <a:off x="0" y="122625"/>
            <a:ext cx="121920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RiskEx - Chat-Based Derivatives Trading and Analysis</a:t>
            </a:r>
            <a:endParaRPr b="1" i="0" sz="2800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0" name="Shape 100"/>
          <p:cNvPicPr preferRelativeResize="0"/>
          <p:nvPr/>
        </p:nvPicPr>
        <p:blipFill rotWithShape="1">
          <a:blip r:embed="rId3">
            <a:alphaModFix amt="44000"/>
          </a:blip>
          <a:srcRect b="0" l="0" r="40663" t="10570"/>
          <a:stretch/>
        </p:blipFill>
        <p:spPr>
          <a:xfrm>
            <a:off x="5073250" y="1438600"/>
            <a:ext cx="2657026" cy="32516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F7F7F">
                <a:alpha val="50000"/>
              </a:srgbClr>
            </a:outerShdw>
          </a:effectLst>
        </p:spPr>
      </p:pic>
      <p:sp>
        <p:nvSpPr>
          <p:cNvPr id="101" name="Shape 101"/>
          <p:cNvSpPr txBox="1"/>
          <p:nvPr>
            <p:ph idx="1" type="body"/>
          </p:nvPr>
        </p:nvSpPr>
        <p:spPr>
          <a:xfrm>
            <a:off x="7863050" y="1002425"/>
            <a:ext cx="4329000" cy="29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 u="sng">
                <a:latin typeface="Helvetica Neue"/>
                <a:ea typeface="Helvetica Neue"/>
                <a:cs typeface="Helvetica Neue"/>
                <a:sym typeface="Helvetica Neue"/>
              </a:rPr>
              <a:t>Key features:</a:t>
            </a:r>
            <a:endParaRPr u="sng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800" u="sng"/>
          </a:p>
          <a:p>
            <a:pPr indent="-342900" lvl="0" marL="457200" marR="0" rtl="0" algn="l">
              <a:spcBef>
                <a:spcPts val="400"/>
              </a:spcBef>
              <a:spcAft>
                <a:spcPts val="0"/>
              </a:spcAft>
              <a:buSzPts val="1800"/>
              <a:buFont typeface="Cambria"/>
              <a:buAutoNum type="arabicParenR"/>
            </a:pPr>
            <a:r>
              <a:rPr b="1" lang="en-US"/>
              <a:t>NewsBot </a:t>
            </a:r>
            <a:r>
              <a:rPr lang="en-US"/>
              <a:t>- Automatically </a:t>
            </a:r>
            <a:r>
              <a:rPr b="1" lang="en-US"/>
              <a:t>shares relevant, verified news</a:t>
            </a:r>
            <a:r>
              <a:rPr lang="en-US"/>
              <a:t> on specified assets</a:t>
            </a:r>
            <a:endParaRPr/>
          </a:p>
          <a:p>
            <a:pPr indent="0" lvl="0" marL="0" marR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42900" lvl="0" marL="457200" marR="0" rtl="0" algn="l">
              <a:spcBef>
                <a:spcPts val="400"/>
              </a:spcBef>
              <a:spcAft>
                <a:spcPts val="0"/>
              </a:spcAft>
              <a:buSzPts val="1800"/>
              <a:buFont typeface="Cambria"/>
              <a:buAutoNum type="arabicParenR"/>
            </a:pPr>
            <a:r>
              <a:rPr b="1" lang="en-US"/>
              <a:t>DataBot </a:t>
            </a:r>
            <a:r>
              <a:rPr lang="en-US"/>
              <a:t>- </a:t>
            </a:r>
            <a:r>
              <a:rPr b="1" lang="en-US"/>
              <a:t> Analyzes  and </a:t>
            </a:r>
            <a:r>
              <a:rPr b="1" lang="en-US"/>
              <a:t>Summarizes transactions</a:t>
            </a:r>
            <a:r>
              <a:rPr lang="en-US"/>
              <a:t> in real-time. </a:t>
            </a:r>
            <a:r>
              <a:rPr b="1" lang="en-US"/>
              <a:t>A</a:t>
            </a:r>
            <a:r>
              <a:rPr b="1" lang="en-US"/>
              <a:t>lerts traders</a:t>
            </a:r>
            <a:r>
              <a:rPr lang="en-US"/>
              <a:t> to relevant updates.</a:t>
            </a:r>
            <a:endParaRPr/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7863225" y="4309250"/>
            <a:ext cx="4329000" cy="13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 u="sng">
                <a:latin typeface="Helvetica Neue"/>
                <a:ea typeface="Helvetica Neue"/>
                <a:cs typeface="Helvetica Neue"/>
                <a:sym typeface="Helvetica Neue"/>
              </a:rPr>
              <a:t>User requirements</a:t>
            </a:r>
            <a:r>
              <a:rPr lang="en-US" u="sng"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endParaRPr u="sng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914400" marR="0" rtl="0" algn="l">
              <a:spcBef>
                <a:spcPts val="400"/>
              </a:spcBef>
              <a:spcAft>
                <a:spcPts val="0"/>
              </a:spcAft>
              <a:buSzPts val="1800"/>
              <a:buFont typeface="Cambria"/>
              <a:buAutoNum type="arabicParenR"/>
            </a:pPr>
            <a:r>
              <a:rPr lang="en-US"/>
              <a:t>Accuracy</a:t>
            </a:r>
            <a:endParaRPr/>
          </a:p>
          <a:p>
            <a:pPr indent="-342900" lvl="0" marL="914400" marR="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AutoNum type="arabicParenR"/>
            </a:pPr>
            <a:r>
              <a:rPr lang="en-US"/>
              <a:t>Relevance</a:t>
            </a:r>
            <a:endParaRPr/>
          </a:p>
          <a:p>
            <a:pPr indent="-342900" lvl="0" marL="914400" marR="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AutoNum type="arabicParenR"/>
            </a:pPr>
            <a:r>
              <a:rPr lang="en-US"/>
              <a:t>Time-sensitivity</a:t>
            </a:r>
            <a:endParaRPr/>
          </a:p>
        </p:txBody>
      </p:sp>
      <p:pic>
        <p:nvPicPr>
          <p:cNvPr id="103" name="Shape 103"/>
          <p:cNvPicPr preferRelativeResize="0"/>
          <p:nvPr/>
        </p:nvPicPr>
        <p:blipFill rotWithShape="1">
          <a:blip r:embed="rId4">
            <a:alphaModFix amt="63000"/>
          </a:blip>
          <a:srcRect b="31653" l="0" r="40663" t="41569"/>
          <a:stretch/>
        </p:blipFill>
        <p:spPr>
          <a:xfrm>
            <a:off x="5073250" y="2591450"/>
            <a:ext cx="2657026" cy="931475"/>
          </a:xfrm>
          <a:prstGeom prst="rect">
            <a:avLst/>
          </a:prstGeom>
          <a:noFill/>
          <a:ln cap="flat" cmpd="sng" w="19050">
            <a:solidFill>
              <a:srgbClr val="D9EAD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7F7F7F">
                <a:alpha val="50000"/>
              </a:srgbClr>
            </a:outerShdw>
          </a:effectLst>
        </p:spPr>
      </p:pic>
      <p:sp>
        <p:nvSpPr>
          <p:cNvPr id="104" name="Shape 104"/>
          <p:cNvSpPr/>
          <p:nvPr/>
        </p:nvSpPr>
        <p:spPr>
          <a:xfrm>
            <a:off x="3611625" y="2591450"/>
            <a:ext cx="4148300" cy="1487937"/>
          </a:xfrm>
          <a:custGeom>
            <a:pathLst>
              <a:path extrusionOk="0" h="61485" w="165932">
                <a:moveTo>
                  <a:pt x="0" y="34684"/>
                </a:moveTo>
                <a:lnTo>
                  <a:pt x="0" y="61485"/>
                </a:lnTo>
                <a:lnTo>
                  <a:pt x="165932" y="38625"/>
                </a:lnTo>
                <a:lnTo>
                  <a:pt x="165143" y="0"/>
                </a:lnTo>
                <a:close/>
              </a:path>
            </a:pathLst>
          </a:custGeom>
          <a:solidFill>
            <a:srgbClr val="7F7F7F">
              <a:alpha val="25770"/>
            </a:srgbClr>
          </a:solidFill>
          <a:ln cap="flat" cmpd="sng" w="9525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05" name="Shape 105"/>
          <p:cNvPicPr preferRelativeResize="0"/>
          <p:nvPr/>
        </p:nvPicPr>
        <p:blipFill rotWithShape="1">
          <a:blip r:embed="rId5">
            <a:alphaModFix/>
          </a:blip>
          <a:srcRect b="28802" l="17763" r="54227" t="31486"/>
          <a:stretch/>
        </p:blipFill>
        <p:spPr>
          <a:xfrm>
            <a:off x="728125" y="1054293"/>
            <a:ext cx="3324800" cy="3145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 rotWithShape="1">
          <a:blip r:embed="rId5">
            <a:alphaModFix/>
          </a:blip>
          <a:srcRect b="12866" l="17763" r="54227" t="64753"/>
          <a:stretch/>
        </p:blipFill>
        <p:spPr>
          <a:xfrm>
            <a:off x="728125" y="4198889"/>
            <a:ext cx="3324800" cy="1860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 rotWithShape="1">
          <a:blip r:embed="rId5">
            <a:alphaModFix/>
          </a:blip>
          <a:srcRect b="32086" l="22709" r="56854" t="61140"/>
          <a:stretch/>
        </p:blipFill>
        <p:spPr>
          <a:xfrm>
            <a:off x="1279000" y="4073425"/>
            <a:ext cx="2483072" cy="502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 rotWithShape="1">
          <a:blip r:embed="rId5">
            <a:alphaModFix/>
          </a:blip>
          <a:srcRect b="38459" l="22227" r="56854" t="57535"/>
          <a:stretch/>
        </p:blipFill>
        <p:spPr>
          <a:xfrm>
            <a:off x="1279000" y="3105600"/>
            <a:ext cx="2483072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 rotWithShape="1">
          <a:blip r:embed="rId6">
            <a:alphaModFix/>
          </a:blip>
          <a:srcRect b="31642" l="0" r="20817" t="41301"/>
          <a:stretch/>
        </p:blipFill>
        <p:spPr>
          <a:xfrm>
            <a:off x="1279000" y="3410400"/>
            <a:ext cx="2435751" cy="6684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</p:pic>
      <p:sp>
        <p:nvSpPr>
          <p:cNvPr id="110" name="Shape 110"/>
          <p:cNvSpPr/>
          <p:nvPr/>
        </p:nvSpPr>
        <p:spPr>
          <a:xfrm>
            <a:off x="1244000" y="3064650"/>
            <a:ext cx="2502900" cy="1488000"/>
          </a:xfrm>
          <a:prstGeom prst="roundRect">
            <a:avLst>
              <a:gd fmla="val 5130" name="adj"/>
            </a:avLst>
          </a:prstGeom>
          <a:solidFill>
            <a:srgbClr val="D9D2E9">
              <a:alpha val="12690"/>
            </a:srgbClr>
          </a:solidFill>
          <a:ln cap="flat" cmpd="sng" w="19050">
            <a:solidFill>
              <a:srgbClr val="51BE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7">
            <a:alphaModFix amt="76000"/>
          </a:blip>
          <a:srcRect b="45498" l="0" r="0" t="0"/>
          <a:stretch/>
        </p:blipFill>
        <p:spPr>
          <a:xfrm>
            <a:off x="3390375" y="6189600"/>
            <a:ext cx="8801624" cy="66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/>
          <p:nvPr/>
        </p:nvSpPr>
        <p:spPr>
          <a:xfrm>
            <a:off x="691775" y="1002425"/>
            <a:ext cx="3397500" cy="5102400"/>
          </a:xfrm>
          <a:prstGeom prst="roundRect">
            <a:avLst>
              <a:gd fmla="val 3896" name="adj"/>
            </a:avLst>
          </a:prstGeom>
          <a:noFill/>
          <a:ln cap="flat" cmpd="sng" w="38100">
            <a:solidFill>
              <a:srgbClr val="51BE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0" y="274650"/>
            <a:ext cx="121920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Project Breakdown: Sub-Projects and Components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8" name="Shape 118"/>
          <p:cNvSpPr txBox="1"/>
          <p:nvPr>
            <p:ph idx="2" type="body"/>
          </p:nvPr>
        </p:nvSpPr>
        <p:spPr>
          <a:xfrm>
            <a:off x="334925" y="1580400"/>
            <a:ext cx="56907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914400" marR="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B050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Pull data from existing newsfeeds.</a:t>
            </a:r>
            <a:endParaRPr sz="1800">
              <a:solidFill>
                <a:srgbClr val="00B05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Allow for user-inputted filters for the data.</a:t>
            </a:r>
            <a:endParaRPr i="0" sz="1800" u="none" cap="none" strike="noStrike">
              <a:solidFill>
                <a:srgbClr val="CC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19" name="Shape 119"/>
          <p:cNvSpPr txBox="1"/>
          <p:nvPr>
            <p:ph idx="2" type="body"/>
          </p:nvPr>
        </p:nvSpPr>
        <p:spPr>
          <a:xfrm>
            <a:off x="6025650" y="1580275"/>
            <a:ext cx="58353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914400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B050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Collect trade data from online data dumps.</a:t>
            </a:r>
            <a:endParaRPr sz="1800">
              <a:solidFill>
                <a:srgbClr val="00B05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6006000" y="1275700"/>
            <a:ext cx="9900" cy="4552200"/>
          </a:xfrm>
          <a:prstGeom prst="straightConnector1">
            <a:avLst/>
          </a:prstGeom>
          <a:noFill/>
          <a:ln cap="flat" cmpd="sng" w="76200">
            <a:solidFill>
              <a:srgbClr val="51BE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Shape 121"/>
          <p:cNvSpPr txBox="1"/>
          <p:nvPr>
            <p:ph idx="2" type="body"/>
          </p:nvPr>
        </p:nvSpPr>
        <p:spPr>
          <a:xfrm>
            <a:off x="6025625" y="1169700"/>
            <a:ext cx="57741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DataBot</a:t>
            </a:r>
            <a:endParaRPr sz="2000">
              <a:solidFill>
                <a:srgbClr val="CC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22" name="Shape 122"/>
          <p:cNvSpPr txBox="1"/>
          <p:nvPr>
            <p:ph idx="2" type="body"/>
          </p:nvPr>
        </p:nvSpPr>
        <p:spPr>
          <a:xfrm>
            <a:off x="285750" y="1169700"/>
            <a:ext cx="5690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NewsBot</a:t>
            </a:r>
            <a:endParaRPr i="0" sz="2000" u="none" cap="none" strike="noStrike">
              <a:solidFill>
                <a:srgbClr val="CC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23" name="Shape 123"/>
          <p:cNvSpPr txBox="1"/>
          <p:nvPr/>
        </p:nvSpPr>
        <p:spPr>
          <a:xfrm>
            <a:off x="335025" y="2573100"/>
            <a:ext cx="5690700" cy="164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9144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chemeClr val="accent6"/>
                </a:solidFill>
                <a:latin typeface="Cambria"/>
                <a:ea typeface="Cambria"/>
                <a:cs typeface="Cambria"/>
                <a:sym typeface="Cambria"/>
              </a:rPr>
              <a:t>Alert users to breaking news in the chat interface.         </a:t>
            </a:r>
            <a:endParaRPr sz="1800">
              <a:solidFill>
                <a:schemeClr val="accent6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chemeClr val="accent6"/>
                </a:solidFill>
                <a:latin typeface="Cambria"/>
                <a:ea typeface="Cambria"/>
                <a:cs typeface="Cambria"/>
                <a:sym typeface="Cambria"/>
              </a:rPr>
              <a:t>Automatically vet sources and publications based on user feedback, and network effects.</a:t>
            </a:r>
            <a:endParaRPr sz="1800">
              <a:solidFill>
                <a:schemeClr val="accent6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chemeClr val="accent6"/>
                </a:solidFill>
                <a:latin typeface="Cambria"/>
                <a:ea typeface="Cambria"/>
                <a:cs typeface="Cambria"/>
                <a:sym typeface="Cambria"/>
              </a:rPr>
              <a:t>Recommend related and relevant news based on user activity, and network effects.</a:t>
            </a:r>
            <a:endParaRPr/>
          </a:p>
        </p:txBody>
      </p:sp>
      <p:sp>
        <p:nvSpPr>
          <p:cNvPr id="124" name="Shape 124"/>
          <p:cNvSpPr txBox="1"/>
          <p:nvPr/>
        </p:nvSpPr>
        <p:spPr>
          <a:xfrm>
            <a:off x="315300" y="4612625"/>
            <a:ext cx="56907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914400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rgbClr val="CC0000"/>
                </a:solidFill>
                <a:latin typeface="Cambria"/>
                <a:ea typeface="Cambria"/>
                <a:cs typeface="Cambria"/>
                <a:sym typeface="Cambria"/>
              </a:rPr>
              <a:t>Automatically vet sources and publications based on the resulting trading activity of the </a:t>
            </a:r>
            <a:r>
              <a:rPr lang="en-US" sz="1800">
                <a:solidFill>
                  <a:srgbClr val="CC0000"/>
                </a:solidFill>
                <a:latin typeface="Cambria"/>
                <a:ea typeface="Cambria"/>
                <a:cs typeface="Cambria"/>
                <a:sym typeface="Cambria"/>
              </a:rPr>
              <a:t>community,</a:t>
            </a:r>
            <a:r>
              <a:rPr lang="en-US" sz="1800">
                <a:solidFill>
                  <a:srgbClr val="CC0000"/>
                </a:solidFill>
                <a:latin typeface="Cambria"/>
                <a:ea typeface="Cambria"/>
                <a:cs typeface="Cambria"/>
                <a:sym typeface="Cambria"/>
              </a:rPr>
              <a:t> in response to the article.</a:t>
            </a:r>
            <a:endParaRPr/>
          </a:p>
        </p:txBody>
      </p:sp>
      <p:sp>
        <p:nvSpPr>
          <p:cNvPr id="125" name="Shape 125"/>
          <p:cNvSpPr txBox="1"/>
          <p:nvPr>
            <p:ph idx="2" type="body"/>
          </p:nvPr>
        </p:nvSpPr>
        <p:spPr>
          <a:xfrm>
            <a:off x="6025625" y="2368350"/>
            <a:ext cx="5835300" cy="16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914400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chemeClr val="accent6"/>
                </a:solidFill>
                <a:latin typeface="Cambria"/>
                <a:ea typeface="Cambria"/>
                <a:cs typeface="Cambria"/>
                <a:sym typeface="Cambria"/>
              </a:rPr>
              <a:t>Clean, organize, and store data based on canonical terminology and industry lingo. </a:t>
            </a:r>
            <a:endParaRPr sz="1800">
              <a:solidFill>
                <a:schemeClr val="accent6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chemeClr val="accent6"/>
                </a:solidFill>
                <a:latin typeface="Cambria"/>
                <a:ea typeface="Cambria"/>
                <a:cs typeface="Cambria"/>
                <a:sym typeface="Cambria"/>
              </a:rPr>
              <a:t>Automate Data Science processes on RiskEx data stores.</a:t>
            </a:r>
            <a:endParaRPr sz="1800">
              <a:solidFill>
                <a:schemeClr val="accent6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chemeClr val="accent6"/>
                </a:solidFill>
                <a:latin typeface="Cambria"/>
                <a:ea typeface="Cambria"/>
                <a:cs typeface="Cambria"/>
                <a:sym typeface="Cambria"/>
              </a:rPr>
              <a:t>Allow for filtering of data based on user-specified criteria.</a:t>
            </a:r>
            <a:endParaRPr sz="1800">
              <a:solidFill>
                <a:schemeClr val="accent6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C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26" name="Shape 126"/>
          <p:cNvSpPr txBox="1"/>
          <p:nvPr>
            <p:ph idx="2" type="body"/>
          </p:nvPr>
        </p:nvSpPr>
        <p:spPr>
          <a:xfrm>
            <a:off x="6015900" y="4457500"/>
            <a:ext cx="5835300" cy="14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914400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rgbClr val="CC0000"/>
                </a:solidFill>
                <a:latin typeface="Cambria"/>
                <a:ea typeface="Cambria"/>
                <a:cs typeface="Cambria"/>
                <a:sym typeface="Cambria"/>
              </a:rPr>
              <a:t>Automatically share real-time trades in the chatbot based on user filtering criteria.</a:t>
            </a:r>
            <a:endParaRPr sz="1800">
              <a:solidFill>
                <a:srgbClr val="CC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Cambria"/>
              <a:buChar char="●"/>
            </a:pPr>
            <a:r>
              <a:rPr lang="en-US" sz="1800">
                <a:solidFill>
                  <a:srgbClr val="CC0000"/>
                </a:solidFill>
                <a:latin typeface="Cambria"/>
                <a:ea typeface="Cambria"/>
                <a:cs typeface="Cambria"/>
                <a:sym typeface="Cambria"/>
              </a:rPr>
              <a:t>Identify strategies being executed, and alert applicable traders to influential activity.</a:t>
            </a:r>
            <a:endParaRPr sz="1800">
              <a:solidFill>
                <a:srgbClr val="00B05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27" name="Shape 127"/>
          <p:cNvCxnSpPr/>
          <p:nvPr/>
        </p:nvCxnSpPr>
        <p:spPr>
          <a:xfrm>
            <a:off x="291000" y="1275700"/>
            <a:ext cx="9900" cy="4552200"/>
          </a:xfrm>
          <a:prstGeom prst="straightConnector1">
            <a:avLst/>
          </a:prstGeom>
          <a:noFill/>
          <a:ln cap="flat" cmpd="sng" w="76200">
            <a:solidFill>
              <a:srgbClr val="51BE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8" name="Shape 128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>
            <a:off x="3419350" y="6144200"/>
            <a:ext cx="8772651" cy="71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/>
        </p:nvSpPr>
        <p:spPr>
          <a:xfrm>
            <a:off x="502525" y="869975"/>
            <a:ext cx="11193600" cy="4401600"/>
          </a:xfrm>
          <a:prstGeom prst="roundRect">
            <a:avLst>
              <a:gd fmla="val 9844" name="adj"/>
            </a:avLst>
          </a:prstGeom>
          <a:solidFill>
            <a:schemeClr val="lt1">
              <a:alpha val="0"/>
            </a:schemeClr>
          </a:solidFill>
          <a:ln cap="flat" cmpd="sng" w="25400">
            <a:solidFill>
              <a:srgbClr val="51BEE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9622875" y="1261250"/>
            <a:ext cx="128100" cy="3409200"/>
          </a:xfrm>
          <a:prstGeom prst="leftBracket">
            <a:avLst>
              <a:gd fmla="val 8333" name="adj"/>
            </a:avLst>
          </a:prstGeom>
          <a:noFill/>
          <a:ln cap="flat" cmpd="sng" w="285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2578325" y="1261250"/>
            <a:ext cx="167400" cy="3409200"/>
          </a:xfrm>
          <a:prstGeom prst="rightBracket">
            <a:avLst>
              <a:gd fmla="val 8333" name="adj"/>
            </a:avLst>
          </a:prstGeom>
          <a:noFill/>
          <a:ln cap="flat" cmpd="sng" w="285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 txBox="1"/>
          <p:nvPr>
            <p:ph type="title"/>
          </p:nvPr>
        </p:nvSpPr>
        <p:spPr>
          <a:xfrm>
            <a:off x="0" y="237750"/>
            <a:ext cx="121920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Calibri"/>
              <a:buNone/>
            </a:pPr>
            <a:r>
              <a:rPr b="1" i="0" lang="en-US" sz="2600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Sample Architecture (SA) and Data Model (DM)</a:t>
            </a:r>
            <a:endParaRPr b="1" sz="2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37" name="Shape 137"/>
          <p:cNvGrpSpPr/>
          <p:nvPr/>
        </p:nvGrpSpPr>
        <p:grpSpPr>
          <a:xfrm>
            <a:off x="912475" y="1222288"/>
            <a:ext cx="1739150" cy="3299175"/>
            <a:chOff x="1277050" y="1144125"/>
            <a:chExt cx="1739150" cy="3299175"/>
          </a:xfrm>
        </p:grpSpPr>
        <p:sp>
          <p:nvSpPr>
            <p:cNvPr id="138" name="Shape 138"/>
            <p:cNvSpPr txBox="1"/>
            <p:nvPr/>
          </p:nvSpPr>
          <p:spPr>
            <a:xfrm>
              <a:off x="1278175" y="1144125"/>
              <a:ext cx="1715100" cy="8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Possible Inputs</a:t>
              </a:r>
              <a:br>
                <a:rPr lang="en-US" sz="1800">
                  <a:solidFill>
                    <a:schemeClr val="dk1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</a:br>
              <a:r>
                <a:rPr lang="en-US" sz="1800">
                  <a:solidFill>
                    <a:schemeClr val="dk1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Code Blocks</a:t>
              </a:r>
              <a:endParaRPr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  <p:sp>
          <p:nvSpPr>
            <p:cNvPr id="139" name="Shape 139"/>
            <p:cNvSpPr txBox="1"/>
            <p:nvPr/>
          </p:nvSpPr>
          <p:spPr>
            <a:xfrm rot="5400000">
              <a:off x="2020087" y="3668574"/>
              <a:ext cx="344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…</a:t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281625" y="2028300"/>
              <a:ext cx="1716300" cy="473700"/>
            </a:xfrm>
            <a:prstGeom prst="rect">
              <a:avLst/>
            </a:prstGeom>
            <a:solidFill>
              <a:schemeClr val="accent3"/>
            </a:solidFill>
            <a:ln cap="flat" cmpd="sng" w="25400">
              <a:solidFill>
                <a:srgbClr val="51BE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Web News</a:t>
              </a:r>
              <a:endParaRPr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41" name="Shape 141"/>
            <p:cNvSpPr/>
            <p:nvPr/>
          </p:nvSpPr>
          <p:spPr>
            <a:xfrm>
              <a:off x="1277050" y="2634950"/>
              <a:ext cx="1720800" cy="474000"/>
            </a:xfrm>
            <a:prstGeom prst="rect">
              <a:avLst/>
            </a:prstGeom>
            <a:solidFill>
              <a:schemeClr val="accent3"/>
            </a:solidFill>
            <a:ln cap="flat" cmpd="sng" w="25400">
              <a:solidFill>
                <a:srgbClr val="51BE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Download</a:t>
              </a:r>
              <a:endParaRPr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42" name="Shape 142"/>
            <p:cNvSpPr/>
            <p:nvPr/>
          </p:nvSpPr>
          <p:spPr>
            <a:xfrm>
              <a:off x="1295400" y="3969300"/>
              <a:ext cx="1715100" cy="474000"/>
            </a:xfrm>
            <a:prstGeom prst="rect">
              <a:avLst/>
            </a:prstGeom>
            <a:solidFill>
              <a:schemeClr val="accent3"/>
            </a:solidFill>
            <a:ln cap="flat" cmpd="sng" w="25400">
              <a:solidFill>
                <a:srgbClr val="51BE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User Searches</a:t>
              </a:r>
              <a:endParaRPr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43" name="Shape 143"/>
            <p:cNvSpPr/>
            <p:nvPr/>
          </p:nvSpPr>
          <p:spPr>
            <a:xfrm>
              <a:off x="1295400" y="3257300"/>
              <a:ext cx="1720800" cy="474000"/>
            </a:xfrm>
            <a:prstGeom prst="rect">
              <a:avLst/>
            </a:prstGeom>
            <a:solidFill>
              <a:schemeClr val="accent3"/>
            </a:solidFill>
            <a:ln cap="flat" cmpd="sng" w="25400">
              <a:solidFill>
                <a:srgbClr val="51BE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Stream</a:t>
              </a:r>
              <a:endParaRPr>
                <a:latin typeface="Cambria"/>
                <a:ea typeface="Cambria"/>
                <a:cs typeface="Cambria"/>
                <a:sym typeface="Cambria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Social Net</a:t>
              </a:r>
              <a:endParaRPr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144" name="Shape 144"/>
          <p:cNvSpPr/>
          <p:nvPr/>
        </p:nvSpPr>
        <p:spPr>
          <a:xfrm>
            <a:off x="3634700" y="1311775"/>
            <a:ext cx="4941600" cy="1314900"/>
          </a:xfrm>
          <a:prstGeom prst="rect">
            <a:avLst/>
          </a:prstGeom>
          <a:solidFill>
            <a:schemeClr val="accent6"/>
          </a:solidFill>
          <a:ln cap="flat" cmpd="sng" w="25400">
            <a:solidFill>
              <a:srgbClr val="B46D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Algorithm options with news matrix prediction and classification for relevance and ranking 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| </a:t>
            </a: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Natural Language | </a:t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| State Space</a:t>
            </a:r>
            <a:r>
              <a:rPr lang="en-US"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Feature Extraction |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3666450" y="869975"/>
            <a:ext cx="49416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Compute including test, train, split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46" name="Shape 146"/>
          <p:cNvSpPr/>
          <p:nvPr/>
        </p:nvSpPr>
        <p:spPr>
          <a:xfrm>
            <a:off x="5255450" y="2740413"/>
            <a:ext cx="3082500" cy="676200"/>
          </a:xfrm>
          <a:prstGeom prst="rect">
            <a:avLst/>
          </a:prstGeom>
          <a:solidFill>
            <a:schemeClr val="accent4"/>
          </a:solidFill>
          <a:ln cap="flat" cmpd="sng" w="25400">
            <a:solidFill>
              <a:srgbClr val="5D48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Pandas: </a:t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Short Term Storage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625200" y="3552213"/>
            <a:ext cx="4941600" cy="676200"/>
          </a:xfrm>
          <a:prstGeom prst="rect">
            <a:avLst/>
          </a:prstGeom>
          <a:solidFill>
            <a:schemeClr val="dk2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Long Term Storage: SQL and File Formats </a:t>
            </a:r>
            <a:endParaRPr sz="18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(JSON, CSV, Excel)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8" name="Shape 148"/>
          <p:cNvSpPr/>
          <p:nvPr/>
        </p:nvSpPr>
        <p:spPr>
          <a:xfrm>
            <a:off x="3042850" y="5383450"/>
            <a:ext cx="6437400" cy="596100"/>
          </a:xfrm>
          <a:prstGeom prst="rect">
            <a:avLst/>
          </a:prstGeom>
          <a:solidFill>
            <a:srgbClr val="7F7F7F">
              <a:alpha val="49620"/>
            </a:srgbClr>
          </a:solidFill>
          <a:ln cap="flat" cmpd="sng" w="19050">
            <a:solidFill>
              <a:srgbClr val="51BEE8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Feedback from user response </a:t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(clicking/sharing)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49" name="Shape 149"/>
          <p:cNvCxnSpPr>
            <a:stCxn id="133" idx="3"/>
            <a:endCxn id="148" idx="3"/>
          </p:cNvCxnSpPr>
          <p:nvPr/>
        </p:nvCxnSpPr>
        <p:spPr>
          <a:xfrm flipH="1">
            <a:off x="9480325" y="3070775"/>
            <a:ext cx="2215800" cy="2610600"/>
          </a:xfrm>
          <a:prstGeom prst="bentConnector3">
            <a:avLst>
              <a:gd fmla="val -10747" name="adj1"/>
            </a:avLst>
          </a:prstGeom>
          <a:noFill/>
          <a:ln cap="flat" cmpd="sng" w="38100">
            <a:solidFill>
              <a:srgbClr val="51BEE8"/>
            </a:solidFill>
            <a:prstDash val="solid"/>
            <a:round/>
            <a:headEnd len="sm" w="sm" type="diamond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50" name="Shape 150"/>
          <p:cNvCxnSpPr>
            <a:stCxn id="148" idx="1"/>
            <a:endCxn id="133" idx="1"/>
          </p:cNvCxnSpPr>
          <p:nvPr/>
        </p:nvCxnSpPr>
        <p:spPr>
          <a:xfrm rot="10800000">
            <a:off x="502450" y="3070900"/>
            <a:ext cx="2540400" cy="2610600"/>
          </a:xfrm>
          <a:prstGeom prst="bentConnector3">
            <a:avLst>
              <a:gd fmla="val 109371" name="adj1"/>
            </a:avLst>
          </a:prstGeom>
          <a:noFill/>
          <a:ln cap="flat" cmpd="sng" w="38100">
            <a:solidFill>
              <a:srgbClr val="51BEE8"/>
            </a:solidFill>
            <a:prstDash val="solid"/>
            <a:round/>
            <a:headEnd len="sm" w="sm" type="diamond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grpSp>
        <p:nvGrpSpPr>
          <p:cNvPr id="151" name="Shape 151"/>
          <p:cNvGrpSpPr/>
          <p:nvPr/>
        </p:nvGrpSpPr>
        <p:grpSpPr>
          <a:xfrm>
            <a:off x="9700400" y="1226088"/>
            <a:ext cx="1742475" cy="3291575"/>
            <a:chOff x="9469175" y="1144125"/>
            <a:chExt cx="1742475" cy="3291575"/>
          </a:xfrm>
        </p:grpSpPr>
        <p:sp>
          <p:nvSpPr>
            <p:cNvPr id="152" name="Shape 152"/>
            <p:cNvSpPr/>
            <p:nvPr/>
          </p:nvSpPr>
          <p:spPr>
            <a:xfrm>
              <a:off x="9480200" y="2024650"/>
              <a:ext cx="1715100" cy="473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rgbClr val="51BE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“Sources” list</a:t>
              </a:r>
              <a:endParaRPr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53" name="Shape 153"/>
            <p:cNvSpPr txBox="1"/>
            <p:nvPr/>
          </p:nvSpPr>
          <p:spPr>
            <a:xfrm>
              <a:off x="9469175" y="1144125"/>
              <a:ext cx="1739100" cy="88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Possible Output</a:t>
              </a:r>
              <a:br>
                <a:rPr lang="en-US" sz="1800">
                  <a:solidFill>
                    <a:schemeClr val="dk1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</a:br>
              <a:r>
                <a:rPr lang="en-US" sz="1800">
                  <a:solidFill>
                    <a:schemeClr val="dk1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Code Blocks</a:t>
              </a:r>
              <a:endParaRPr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  <p:sp>
          <p:nvSpPr>
            <p:cNvPr id="154" name="Shape 154"/>
            <p:cNvSpPr/>
            <p:nvPr/>
          </p:nvSpPr>
          <p:spPr>
            <a:xfrm>
              <a:off x="9480195" y="2634875"/>
              <a:ext cx="1715100" cy="4740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rgbClr val="51BE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Email Alert</a:t>
              </a:r>
              <a:endParaRPr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55" name="Shape 155"/>
            <p:cNvSpPr/>
            <p:nvPr/>
          </p:nvSpPr>
          <p:spPr>
            <a:xfrm>
              <a:off x="9493200" y="3961700"/>
              <a:ext cx="1715100" cy="4740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rgbClr val="51BE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Control</a:t>
              </a:r>
              <a:b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</a:b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Decision</a:t>
              </a:r>
              <a:endParaRPr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56" name="Shape 156"/>
            <p:cNvSpPr/>
            <p:nvPr/>
          </p:nvSpPr>
          <p:spPr>
            <a:xfrm>
              <a:off x="9496550" y="3261200"/>
              <a:ext cx="1715100" cy="4740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rgbClr val="51BE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Newsbot</a:t>
              </a:r>
              <a:endParaRPr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57" name="Shape 157"/>
            <p:cNvSpPr txBox="1"/>
            <p:nvPr/>
          </p:nvSpPr>
          <p:spPr>
            <a:xfrm rot="5400000">
              <a:off x="10173487" y="3668574"/>
              <a:ext cx="344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…</a:t>
              </a:r>
              <a:endParaRPr/>
            </a:p>
          </p:txBody>
        </p:sp>
      </p:grpSp>
      <p:cxnSp>
        <p:nvCxnSpPr>
          <p:cNvPr id="158" name="Shape 158"/>
          <p:cNvCxnSpPr/>
          <p:nvPr/>
        </p:nvCxnSpPr>
        <p:spPr>
          <a:xfrm>
            <a:off x="3872400" y="2335275"/>
            <a:ext cx="9900" cy="1509300"/>
          </a:xfrm>
          <a:prstGeom prst="straightConnector1">
            <a:avLst/>
          </a:prstGeom>
          <a:noFill/>
          <a:ln cap="flat" cmpd="sng" w="38100">
            <a:solidFill>
              <a:srgbClr val="D9D9D9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grpSp>
        <p:nvGrpSpPr>
          <p:cNvPr id="159" name="Shape 159"/>
          <p:cNvGrpSpPr/>
          <p:nvPr/>
        </p:nvGrpSpPr>
        <p:grpSpPr>
          <a:xfrm>
            <a:off x="2633275" y="1969113"/>
            <a:ext cx="1001475" cy="2315350"/>
            <a:chOff x="2633275" y="1969113"/>
            <a:chExt cx="1001475" cy="2315350"/>
          </a:xfrm>
        </p:grpSpPr>
        <p:cxnSp>
          <p:nvCxnSpPr>
            <p:cNvPr id="160" name="Shape 160"/>
            <p:cNvCxnSpPr>
              <a:stCxn id="140" idx="3"/>
              <a:endCxn id="144" idx="1"/>
            </p:cNvCxnSpPr>
            <p:nvPr/>
          </p:nvCxnSpPr>
          <p:spPr>
            <a:xfrm flipH="1" rot="10800000">
              <a:off x="2633350" y="1969213"/>
              <a:ext cx="1001400" cy="374100"/>
            </a:xfrm>
            <a:prstGeom prst="straightConnector1">
              <a:avLst/>
            </a:prstGeom>
            <a:noFill/>
            <a:ln cap="flat" cmpd="sng" w="19050">
              <a:solidFill>
                <a:srgbClr val="51BEE8"/>
              </a:solidFill>
              <a:prstDash val="solid"/>
              <a:round/>
              <a:headEnd len="med" w="med" type="diamond"/>
              <a:tailEnd len="med" w="med" type="stealth"/>
            </a:ln>
            <a:effectLst>
              <a:outerShdw blurRad="40000" rotWithShape="0" dir="5400000" dist="20000">
                <a:srgbClr val="000000">
                  <a:alpha val="37647"/>
                </a:srgbClr>
              </a:outerShdw>
            </a:effectLst>
          </p:spPr>
        </p:cxnSp>
        <p:cxnSp>
          <p:nvCxnSpPr>
            <p:cNvPr id="161" name="Shape 161"/>
            <p:cNvCxnSpPr>
              <a:stCxn id="143" idx="3"/>
              <a:endCxn id="144" idx="1"/>
            </p:cNvCxnSpPr>
            <p:nvPr/>
          </p:nvCxnSpPr>
          <p:spPr>
            <a:xfrm flipH="1" rot="10800000">
              <a:off x="2651625" y="1969263"/>
              <a:ext cx="983100" cy="1603200"/>
            </a:xfrm>
            <a:prstGeom prst="straightConnector1">
              <a:avLst/>
            </a:prstGeom>
            <a:noFill/>
            <a:ln cap="flat" cmpd="sng" w="19050">
              <a:solidFill>
                <a:srgbClr val="51BEE8"/>
              </a:solidFill>
              <a:prstDash val="solid"/>
              <a:round/>
              <a:headEnd len="med" w="med" type="diamond"/>
              <a:tailEnd len="med" w="med" type="stealth"/>
            </a:ln>
            <a:effectLst>
              <a:outerShdw blurRad="40000" rotWithShape="0" dir="5400000" dist="20000">
                <a:srgbClr val="000000">
                  <a:alpha val="37647"/>
                </a:srgbClr>
              </a:outerShdw>
            </a:effectLst>
          </p:spPr>
        </p:cxnSp>
        <p:cxnSp>
          <p:nvCxnSpPr>
            <p:cNvPr id="162" name="Shape 162"/>
            <p:cNvCxnSpPr>
              <a:stCxn id="142" idx="3"/>
              <a:endCxn id="144" idx="1"/>
            </p:cNvCxnSpPr>
            <p:nvPr/>
          </p:nvCxnSpPr>
          <p:spPr>
            <a:xfrm flipH="1" rot="10800000">
              <a:off x="2645925" y="1969363"/>
              <a:ext cx="988800" cy="2315100"/>
            </a:xfrm>
            <a:prstGeom prst="straightConnector1">
              <a:avLst/>
            </a:prstGeom>
            <a:noFill/>
            <a:ln cap="flat" cmpd="sng" w="19050">
              <a:solidFill>
                <a:srgbClr val="51BEE8"/>
              </a:solidFill>
              <a:prstDash val="solid"/>
              <a:round/>
              <a:headEnd len="med" w="med" type="diamond"/>
              <a:tailEnd len="med" w="med" type="stealth"/>
            </a:ln>
            <a:effectLst>
              <a:outerShdw blurRad="40000" rotWithShape="0" dir="5400000" dist="20000">
                <a:srgbClr val="000000">
                  <a:alpha val="37647"/>
                </a:srgbClr>
              </a:outerShdw>
            </a:effectLst>
          </p:spPr>
        </p:cxnSp>
        <p:cxnSp>
          <p:nvCxnSpPr>
            <p:cNvPr id="163" name="Shape 163"/>
            <p:cNvCxnSpPr>
              <a:stCxn id="141" idx="3"/>
              <a:endCxn id="144" idx="1"/>
            </p:cNvCxnSpPr>
            <p:nvPr/>
          </p:nvCxnSpPr>
          <p:spPr>
            <a:xfrm flipH="1" rot="10800000">
              <a:off x="2633275" y="1969113"/>
              <a:ext cx="1001400" cy="981000"/>
            </a:xfrm>
            <a:prstGeom prst="straightConnector1">
              <a:avLst/>
            </a:prstGeom>
            <a:noFill/>
            <a:ln cap="flat" cmpd="sng" w="19050">
              <a:solidFill>
                <a:srgbClr val="51BEE8"/>
              </a:solidFill>
              <a:prstDash val="solid"/>
              <a:round/>
              <a:headEnd len="med" w="med" type="diamond"/>
              <a:tailEnd len="med" w="med" type="stealth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</p:grpSp>
      <p:cxnSp>
        <p:nvCxnSpPr>
          <p:cNvPr id="164" name="Shape 164"/>
          <p:cNvCxnSpPr>
            <a:stCxn id="144" idx="3"/>
            <a:endCxn id="152" idx="1"/>
          </p:cNvCxnSpPr>
          <p:nvPr/>
        </p:nvCxnSpPr>
        <p:spPr>
          <a:xfrm>
            <a:off x="8576300" y="1969225"/>
            <a:ext cx="1135200" cy="374100"/>
          </a:xfrm>
          <a:prstGeom prst="straightConnector1">
            <a:avLst/>
          </a:prstGeom>
          <a:noFill/>
          <a:ln cap="flat" cmpd="sng" w="19050">
            <a:solidFill>
              <a:srgbClr val="51BEE8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165" name="Shape 165"/>
          <p:cNvCxnSpPr>
            <a:stCxn id="144" idx="3"/>
            <a:endCxn id="155" idx="1"/>
          </p:cNvCxnSpPr>
          <p:nvPr/>
        </p:nvCxnSpPr>
        <p:spPr>
          <a:xfrm>
            <a:off x="8576300" y="1969225"/>
            <a:ext cx="1148100" cy="2311500"/>
          </a:xfrm>
          <a:prstGeom prst="straightConnector1">
            <a:avLst/>
          </a:prstGeom>
          <a:noFill/>
          <a:ln cap="flat" cmpd="sng" w="19050">
            <a:solidFill>
              <a:srgbClr val="51BEE8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166" name="Shape 166"/>
          <p:cNvCxnSpPr>
            <a:stCxn id="144" idx="3"/>
            <a:endCxn id="156" idx="1"/>
          </p:cNvCxnSpPr>
          <p:nvPr/>
        </p:nvCxnSpPr>
        <p:spPr>
          <a:xfrm>
            <a:off x="8576300" y="1969225"/>
            <a:ext cx="1151400" cy="1611000"/>
          </a:xfrm>
          <a:prstGeom prst="straightConnector1">
            <a:avLst/>
          </a:prstGeom>
          <a:noFill/>
          <a:ln cap="flat" cmpd="sng" w="19050">
            <a:solidFill>
              <a:srgbClr val="51BEE8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167" name="Shape 167"/>
          <p:cNvCxnSpPr>
            <a:stCxn id="144" idx="3"/>
            <a:endCxn id="154" idx="1"/>
          </p:cNvCxnSpPr>
          <p:nvPr/>
        </p:nvCxnSpPr>
        <p:spPr>
          <a:xfrm>
            <a:off x="8576300" y="1969225"/>
            <a:ext cx="1135200" cy="984600"/>
          </a:xfrm>
          <a:prstGeom prst="straightConnector1">
            <a:avLst/>
          </a:prstGeom>
          <a:noFill/>
          <a:ln cap="flat" cmpd="sng" w="19050">
            <a:solidFill>
              <a:srgbClr val="51BEE8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sp>
        <p:nvSpPr>
          <p:cNvPr id="168" name="Shape 168"/>
          <p:cNvSpPr/>
          <p:nvPr/>
        </p:nvSpPr>
        <p:spPr>
          <a:xfrm>
            <a:off x="11341325" y="1261250"/>
            <a:ext cx="167400" cy="3409200"/>
          </a:xfrm>
          <a:prstGeom prst="rightBracket">
            <a:avLst>
              <a:gd fmla="val 8333" name="adj"/>
            </a:avLst>
          </a:prstGeom>
          <a:noFill/>
          <a:ln cap="flat" cmpd="sng" w="285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859875" y="1261250"/>
            <a:ext cx="128100" cy="3409200"/>
          </a:xfrm>
          <a:prstGeom prst="leftBracket">
            <a:avLst>
              <a:gd fmla="val 8333" name="adj"/>
            </a:avLst>
          </a:prstGeom>
          <a:noFill/>
          <a:ln cap="flat" cmpd="sng" w="285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3655625" y="4601450"/>
            <a:ext cx="4941600" cy="549300"/>
          </a:xfrm>
          <a:prstGeom prst="roundRect">
            <a:avLst>
              <a:gd fmla="val 16667" name="adj"/>
            </a:avLst>
          </a:prstGeom>
          <a:solidFill>
            <a:srgbClr val="7F7F7F">
              <a:alpha val="67310"/>
            </a:srgbClr>
          </a:solidFill>
          <a:ln cap="flat" cmpd="sng" w="9525">
            <a:solidFill>
              <a:srgbClr val="51BE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Bot  </a:t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learns | automates | recommends</a:t>
            </a:r>
            <a:endParaRPr sz="18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71" name="Shape 171"/>
          <p:cNvCxnSpPr>
            <a:endCxn id="170" idx="3"/>
          </p:cNvCxnSpPr>
          <p:nvPr/>
        </p:nvCxnSpPr>
        <p:spPr>
          <a:xfrm flipH="1">
            <a:off x="8597225" y="4652000"/>
            <a:ext cx="2005200" cy="224100"/>
          </a:xfrm>
          <a:prstGeom prst="bentConnector3">
            <a:avLst>
              <a:gd fmla="val -486" name="adj1"/>
            </a:avLst>
          </a:prstGeom>
          <a:noFill/>
          <a:ln cap="flat" cmpd="sng" w="28575">
            <a:solidFill>
              <a:srgbClr val="7F7F7F"/>
            </a:solidFill>
            <a:prstDash val="solid"/>
            <a:round/>
            <a:headEnd len="med" w="med" type="diamond"/>
            <a:tailEnd len="med" w="med" type="triangle"/>
          </a:ln>
        </p:spPr>
      </p:cxnSp>
      <p:cxnSp>
        <p:nvCxnSpPr>
          <p:cNvPr id="172" name="Shape 172"/>
          <p:cNvCxnSpPr>
            <a:stCxn id="170" idx="1"/>
          </p:cNvCxnSpPr>
          <p:nvPr/>
        </p:nvCxnSpPr>
        <p:spPr>
          <a:xfrm rot="10800000">
            <a:off x="1795925" y="4602800"/>
            <a:ext cx="1859700" cy="273300"/>
          </a:xfrm>
          <a:prstGeom prst="bentConnector3">
            <a:avLst>
              <a:gd fmla="val 99610" name="adj1"/>
            </a:avLst>
          </a:prstGeom>
          <a:noFill/>
          <a:ln cap="flat" cmpd="sng" w="28575">
            <a:solidFill>
              <a:srgbClr val="7F7F7F"/>
            </a:solidFill>
            <a:prstDash val="solid"/>
            <a:round/>
            <a:headEnd len="med" w="med" type="diamond"/>
            <a:tailEnd len="med" w="med" type="triangle"/>
          </a:ln>
        </p:spPr>
      </p:cxnSp>
      <p:grpSp>
        <p:nvGrpSpPr>
          <p:cNvPr id="173" name="Shape 173"/>
          <p:cNvGrpSpPr/>
          <p:nvPr/>
        </p:nvGrpSpPr>
        <p:grpSpPr>
          <a:xfrm>
            <a:off x="9716245" y="2106613"/>
            <a:ext cx="1731455" cy="1710550"/>
            <a:chOff x="9480195" y="2024650"/>
            <a:chExt cx="1731455" cy="1710550"/>
          </a:xfrm>
        </p:grpSpPr>
        <p:sp>
          <p:nvSpPr>
            <p:cNvPr id="174" name="Shape 174"/>
            <p:cNvSpPr/>
            <p:nvPr/>
          </p:nvSpPr>
          <p:spPr>
            <a:xfrm>
              <a:off x="9480200" y="2024650"/>
              <a:ext cx="1715100" cy="473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rgbClr val="51BE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“Sources” list</a:t>
              </a:r>
              <a:endParaRPr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75" name="Shape 175"/>
            <p:cNvSpPr/>
            <p:nvPr/>
          </p:nvSpPr>
          <p:spPr>
            <a:xfrm>
              <a:off x="9480195" y="2634875"/>
              <a:ext cx="1715100" cy="4740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rgbClr val="51BE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Email Alert</a:t>
              </a:r>
              <a:endParaRPr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76" name="Shape 176"/>
            <p:cNvSpPr/>
            <p:nvPr/>
          </p:nvSpPr>
          <p:spPr>
            <a:xfrm>
              <a:off x="9496550" y="3261200"/>
              <a:ext cx="1715100" cy="4740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rgbClr val="51BE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Newsbot</a:t>
              </a:r>
              <a:endParaRPr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pic>
        <p:nvPicPr>
          <p:cNvPr id="177" name="Shape 177"/>
          <p:cNvPicPr preferRelativeResize="0"/>
          <p:nvPr/>
        </p:nvPicPr>
        <p:blipFill>
          <a:blip r:embed="rId3">
            <a:alphaModFix amt="55000"/>
          </a:blip>
          <a:stretch>
            <a:fillRect/>
          </a:stretch>
        </p:blipFill>
        <p:spPr>
          <a:xfrm>
            <a:off x="3419350" y="6181800"/>
            <a:ext cx="8772650" cy="676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Shape 178"/>
          <p:cNvCxnSpPr/>
          <p:nvPr/>
        </p:nvCxnSpPr>
        <p:spPr>
          <a:xfrm>
            <a:off x="8220900" y="3169875"/>
            <a:ext cx="0" cy="588000"/>
          </a:xfrm>
          <a:prstGeom prst="straightConnector1">
            <a:avLst/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179" name="Shape 179"/>
          <p:cNvCxnSpPr/>
          <p:nvPr/>
        </p:nvCxnSpPr>
        <p:spPr>
          <a:xfrm>
            <a:off x="8220900" y="2376000"/>
            <a:ext cx="0" cy="588000"/>
          </a:xfrm>
          <a:prstGeom prst="straightConnector1">
            <a:avLst/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title"/>
          </p:nvPr>
        </p:nvSpPr>
        <p:spPr>
          <a:xfrm>
            <a:off x="0" y="274650"/>
            <a:ext cx="121920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Initial Roadmap</a:t>
            </a:r>
            <a:endParaRPr b="1" i="0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5" name="Shape 185"/>
          <p:cNvSpPr txBox="1"/>
          <p:nvPr/>
        </p:nvSpPr>
        <p:spPr>
          <a:xfrm>
            <a:off x="301825" y="1235575"/>
            <a:ext cx="3922800" cy="16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Week 1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Understand the markets.</a:t>
            </a:r>
            <a:endParaRPr sz="16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Understand the problem.</a:t>
            </a:r>
            <a:endParaRPr sz="16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Analyze existing solutions &amp; products.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6" name="Shape 186"/>
          <p:cNvSpPr txBox="1"/>
          <p:nvPr/>
        </p:nvSpPr>
        <p:spPr>
          <a:xfrm>
            <a:off x="4224700" y="1235575"/>
            <a:ext cx="3877500" cy="16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Week 2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Develop initial MVP/prototype for NewsBot.</a:t>
            </a:r>
            <a:endParaRPr sz="16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Test &amp; Compare to existing tools and manual methods.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7" name="Shape 187"/>
          <p:cNvSpPr txBox="1"/>
          <p:nvPr/>
        </p:nvSpPr>
        <p:spPr>
          <a:xfrm>
            <a:off x="8055225" y="1235575"/>
            <a:ext cx="3877500" cy="16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Week 3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Implement recommendation and filtering systems for NewsBot.</a:t>
            </a:r>
            <a:endParaRPr sz="16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Test &amp; Compare to existing tools and manual methods.</a:t>
            </a:r>
            <a:endParaRPr sz="16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88" name="Shape 188"/>
          <p:cNvSpPr txBox="1"/>
          <p:nvPr/>
        </p:nvSpPr>
        <p:spPr>
          <a:xfrm>
            <a:off x="301825" y="4207375"/>
            <a:ext cx="3877500" cy="16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Week 4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Integrate NewsBot with ChatBot.</a:t>
            </a:r>
            <a:endParaRPr sz="16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Start learning rules for cleaning derivative data.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Shape 189"/>
          <p:cNvSpPr txBox="1"/>
          <p:nvPr/>
        </p:nvSpPr>
        <p:spPr>
          <a:xfrm>
            <a:off x="4224700" y="4207375"/>
            <a:ext cx="3877500" cy="16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Week 5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Develop initial MVP/prototype for DataBot.</a:t>
            </a:r>
            <a:endParaRPr sz="16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Test &amp; Compare to existing tools and manual methods.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0" name="Shape 190"/>
          <p:cNvSpPr txBox="1"/>
          <p:nvPr/>
        </p:nvSpPr>
        <p:spPr>
          <a:xfrm>
            <a:off x="8055225" y="4207375"/>
            <a:ext cx="3877500" cy="16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Week 6+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Implement recommendation and filtering systems for DataBot.</a:t>
            </a:r>
            <a:endParaRPr sz="16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Integrate both systems into ChatBot.</a:t>
            </a:r>
            <a:endParaRPr sz="16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Char char="●"/>
            </a:pPr>
            <a:r>
              <a:rPr lang="en-US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Test &amp; Compare.</a:t>
            </a:r>
            <a:endParaRPr sz="16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91" name="Shape 191"/>
          <p:cNvCxnSpPr/>
          <p:nvPr/>
        </p:nvCxnSpPr>
        <p:spPr>
          <a:xfrm flipH="1" rot="10800000">
            <a:off x="301825" y="1589625"/>
            <a:ext cx="1478100" cy="9900"/>
          </a:xfrm>
          <a:prstGeom prst="straightConnector1">
            <a:avLst/>
          </a:prstGeom>
          <a:noFill/>
          <a:ln cap="flat" cmpd="sng" w="38100">
            <a:solidFill>
              <a:srgbClr val="51BEE8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36000"/>
              </a:srgbClr>
            </a:outerShdw>
          </a:effectLst>
        </p:spPr>
      </p:cxnSp>
      <p:cxnSp>
        <p:nvCxnSpPr>
          <p:cNvPr id="192" name="Shape 192"/>
          <p:cNvCxnSpPr/>
          <p:nvPr/>
        </p:nvCxnSpPr>
        <p:spPr>
          <a:xfrm flipH="1" rot="10800000">
            <a:off x="4188025" y="1589625"/>
            <a:ext cx="1478100" cy="9900"/>
          </a:xfrm>
          <a:prstGeom prst="straightConnector1">
            <a:avLst/>
          </a:prstGeom>
          <a:noFill/>
          <a:ln cap="flat" cmpd="sng" w="38100">
            <a:solidFill>
              <a:srgbClr val="51BEE8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36000"/>
              </a:srgbClr>
            </a:outerShdw>
          </a:effectLst>
        </p:spPr>
      </p:cxnSp>
      <p:cxnSp>
        <p:nvCxnSpPr>
          <p:cNvPr id="193" name="Shape 193"/>
          <p:cNvCxnSpPr/>
          <p:nvPr/>
        </p:nvCxnSpPr>
        <p:spPr>
          <a:xfrm flipH="1" rot="10800000">
            <a:off x="7998025" y="1589625"/>
            <a:ext cx="1478100" cy="9900"/>
          </a:xfrm>
          <a:prstGeom prst="straightConnector1">
            <a:avLst/>
          </a:prstGeom>
          <a:noFill/>
          <a:ln cap="flat" cmpd="sng" w="38100">
            <a:solidFill>
              <a:srgbClr val="51BEE8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36000"/>
              </a:srgbClr>
            </a:outerShdw>
          </a:effectLst>
        </p:spPr>
      </p:cxnSp>
      <p:cxnSp>
        <p:nvCxnSpPr>
          <p:cNvPr id="194" name="Shape 194"/>
          <p:cNvCxnSpPr/>
          <p:nvPr/>
        </p:nvCxnSpPr>
        <p:spPr>
          <a:xfrm flipH="1" rot="10800000">
            <a:off x="301825" y="4561425"/>
            <a:ext cx="1478100" cy="9900"/>
          </a:xfrm>
          <a:prstGeom prst="straightConnector1">
            <a:avLst/>
          </a:prstGeom>
          <a:noFill/>
          <a:ln cap="flat" cmpd="sng" w="38100">
            <a:solidFill>
              <a:srgbClr val="51BEE8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36000"/>
              </a:srgbClr>
            </a:outerShdw>
          </a:effectLst>
        </p:spPr>
      </p:cxnSp>
      <p:cxnSp>
        <p:nvCxnSpPr>
          <p:cNvPr id="195" name="Shape 195"/>
          <p:cNvCxnSpPr/>
          <p:nvPr/>
        </p:nvCxnSpPr>
        <p:spPr>
          <a:xfrm flipH="1" rot="10800000">
            <a:off x="4188025" y="4561425"/>
            <a:ext cx="1478100" cy="9900"/>
          </a:xfrm>
          <a:prstGeom prst="straightConnector1">
            <a:avLst/>
          </a:prstGeom>
          <a:noFill/>
          <a:ln cap="flat" cmpd="sng" w="38100">
            <a:solidFill>
              <a:srgbClr val="51BEE8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36000"/>
              </a:srgbClr>
            </a:outerShdw>
          </a:effectLst>
        </p:spPr>
      </p:cxnSp>
      <p:cxnSp>
        <p:nvCxnSpPr>
          <p:cNvPr id="196" name="Shape 196"/>
          <p:cNvCxnSpPr/>
          <p:nvPr/>
        </p:nvCxnSpPr>
        <p:spPr>
          <a:xfrm flipH="1" rot="10800000">
            <a:off x="7998025" y="4561425"/>
            <a:ext cx="1478100" cy="9900"/>
          </a:xfrm>
          <a:prstGeom prst="straightConnector1">
            <a:avLst/>
          </a:prstGeom>
          <a:noFill/>
          <a:ln cap="flat" cmpd="sng" w="38100">
            <a:solidFill>
              <a:srgbClr val="51BEE8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36000"/>
              </a:srgbClr>
            </a:outerShdw>
          </a:effectLst>
        </p:spPr>
      </p:cxnSp>
      <p:pic>
        <p:nvPicPr>
          <p:cNvPr id="197" name="Shape 197"/>
          <p:cNvPicPr preferRelativeResize="0"/>
          <p:nvPr/>
        </p:nvPicPr>
        <p:blipFill rotWithShape="1">
          <a:blip r:embed="rId3">
            <a:alphaModFix amt="65000"/>
          </a:blip>
          <a:srcRect b="53916" l="0" r="4113" t="18901"/>
          <a:stretch/>
        </p:blipFill>
        <p:spPr>
          <a:xfrm>
            <a:off x="2693825" y="6189600"/>
            <a:ext cx="9498174" cy="66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